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75" r:id="rId3"/>
    <p:sldId id="277" r:id="rId4"/>
    <p:sldId id="278" r:id="rId5"/>
    <p:sldId id="279" r:id="rId6"/>
    <p:sldId id="257" r:id="rId7"/>
    <p:sldId id="258" r:id="rId8"/>
    <p:sldId id="259" r:id="rId9"/>
    <p:sldId id="260" r:id="rId10"/>
    <p:sldId id="272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76" r:id="rId20"/>
    <p:sldId id="269" r:id="rId21"/>
    <p:sldId id="270" r:id="rId22"/>
    <p:sldId id="271" r:id="rId23"/>
    <p:sldId id="274" r:id="rId2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47748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22836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52128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32707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36874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2265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308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3464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851945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600905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255001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52910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01410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5635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2065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04435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07854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86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50613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6588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1696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9732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3628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7471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pub/koen-van-lieshout/67/b97/708/en" TargetMode="External"/><Relationship Id="rId5" Type="http://schemas.openxmlformats.org/officeDocument/2006/relationships/hyperlink" Target="https://www.linkedin.com/pub/ish-ramautarsing/a5/77/513" TargetMode="External"/><Relationship Id="rId4" Type="http://schemas.openxmlformats.org/officeDocument/2006/relationships/hyperlink" Target="https://nl.linkedin.com/pub/ivor-jonker/45/4a3/248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1193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Mobility Solutions for the 21</a:t>
            </a:r>
            <a:r>
              <a:rPr lang="en-US" sz="4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2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By: Aad van der Wijngaart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2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     Ivor Jonker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2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     Ish Ramautarsing</a:t>
            </a:r>
          </a:p>
          <a:p>
            <a:pPr marL="0" marR="0" lvl="0" indent="0" algn="l" rtl="0">
              <a:lnSpc>
                <a:spcPct val="80000"/>
              </a:lnSpc>
              <a:spcBef>
                <a:spcPts val="544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272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      Koen van Lieshout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development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Shape 1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2894" y="3588350"/>
            <a:ext cx="3761105" cy="311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179" y="1212000"/>
            <a:ext cx="5203045" cy="30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 txBox="1"/>
          <p:nvPr/>
        </p:nvSpPr>
        <p:spPr>
          <a:xfrm>
            <a:off x="3130900" y="5150525"/>
            <a:ext cx="3355199" cy="107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/>
              <a:t>Wheelie</a:t>
            </a:r>
          </a:p>
        </p:txBody>
      </p:sp>
      <p:sp>
        <p:nvSpPr>
          <p:cNvPr id="198" name="Shape 198"/>
          <p:cNvSpPr txBox="1"/>
          <p:nvPr/>
        </p:nvSpPr>
        <p:spPr>
          <a:xfrm>
            <a:off x="5646025" y="1212000"/>
            <a:ext cx="2822999" cy="13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b="1"/>
              <a:t>OlegO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300" cy="644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Characteristics of solutions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Strengthen Rotterdam’s leadership in logistics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Port of Rotterdam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Erasmus University Rotterdam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Entrepreneurship in Rotterdam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Citizens of Rotterdam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Structural innovation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Catalyzes product and service innovation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/>
              <a:t>Needs a strong, supporting backbone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team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Ivor </a:t>
            </a:r>
            <a:r>
              <a:rPr lang="en-US" b="0" i="0" u="sng" strike="noStrike" cap="none" baseline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Jonker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/>
              <a:t>Student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MSc Entrepreneurship &amp; Strategy Economics, Erasmus University)</a:t>
            </a:r>
          </a:p>
          <a:p>
            <a:pPr marR="0" lvl="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sng" strike="noStrike" cap="none" baseline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Ish</a:t>
            </a:r>
            <a:r>
              <a:rPr lang="en-US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 </a:t>
            </a:r>
            <a:r>
              <a:rPr lang="en-US" b="0" i="0" u="sng" strike="noStrike" cap="none" baseline="0" dirty="0" err="1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Ramautarsing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/>
              <a:t>Student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MSc International Economics, Erasmus University</a:t>
            </a:r>
          </a:p>
          <a:p>
            <a:pPr marR="0" lvl="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Koen van </a:t>
            </a:r>
            <a:r>
              <a:rPr lang="en-US" u="sng" dirty="0">
                <a:solidFill>
                  <a:schemeClr val="hlink"/>
                </a:solidFill>
                <a:hlinkClick r:id="rId6"/>
              </a:rPr>
              <a:t>Li</a:t>
            </a:r>
            <a:r>
              <a:rPr lang="en-US" b="0" i="0" u="sng" strike="noStrike" cap="none" baseline="0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eshout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/>
              <a:t>Student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MSc </a:t>
            </a:r>
            <a:r>
              <a:rPr lang="en-US" dirty="0"/>
              <a:t>I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nternational 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Economics and LLM International Commercial</a:t>
            </a: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Company Law</a:t>
            </a:r>
            <a:r>
              <a:rPr lang="en-US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Erasmus University)</a:t>
            </a:r>
          </a:p>
          <a:p>
            <a:pPr marL="0" marR="0" indent="0" algn="l" rtl="0">
              <a:lnSpc>
                <a:spcPct val="80000"/>
              </a:lnSpc>
              <a:spcBef>
                <a:spcPts val="434"/>
              </a:spcBef>
              <a:buNone/>
            </a:pP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434"/>
              </a:spcBef>
              <a:buNone/>
            </a:pPr>
            <a:endParaRPr dirty="0"/>
          </a:p>
          <a:p>
            <a:pPr marL="457200" marR="0" lvl="1" indent="0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147955" algn="l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Font typeface="Noto Symbol"/>
              <a:buNone/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300" cy="644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Research team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rtl="0">
              <a:spcBef>
                <a:spcPts val="0"/>
              </a:spcBef>
              <a:buNone/>
            </a:pPr>
            <a:r>
              <a:rPr lang="en-US" sz="3200"/>
              <a:t>Team Leader: 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en-US" sz="3200"/>
              <a:t>Aad van der Wijngaart (Van der Wijngaart’s Engineering Services)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1" indent="0" rtl="0">
              <a:lnSpc>
                <a:spcPct val="80000"/>
              </a:lnSpc>
              <a:spcBef>
                <a:spcPts val="43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3200"/>
              <a:t>Research Supervisors: </a:t>
            </a:r>
          </a:p>
          <a:p>
            <a:pPr marL="457200" lvl="0" indent="-228600" rtl="0">
              <a:lnSpc>
                <a:spcPct val="80000"/>
              </a:lnSpc>
              <a:spcBef>
                <a:spcPts val="434"/>
              </a:spcBef>
              <a:buSzPct val="100000"/>
            </a:pPr>
            <a:r>
              <a:rPr lang="en-US" sz="3200"/>
              <a:t>Roy Thurik (Prof. Dr. Economics and Entrepreneurship)</a:t>
            </a:r>
          </a:p>
          <a:p>
            <a:pPr marL="457200" lvl="0" indent="-228600" rtl="0">
              <a:lnSpc>
                <a:spcPct val="80000"/>
              </a:lnSpc>
              <a:spcBef>
                <a:spcPts val="434"/>
              </a:spcBef>
              <a:buSzPct val="100000"/>
            </a:pPr>
            <a:r>
              <a:rPr lang="en-US" sz="3200"/>
              <a:t>Peter van der Zwan (Dr. Applied Economics)</a:t>
            </a:r>
          </a:p>
          <a:p>
            <a:pPr marL="0" marR="0" lvl="0" indent="0" algn="l" rtl="0">
              <a:lnSpc>
                <a:spcPct val="80000"/>
              </a:lnSpc>
              <a:spcBef>
                <a:spcPts val="496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Financial Analysis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Estimation of financial attractiveness of the project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Entry Strategy Analysis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Determination of strategic locations and price determination of the Transition Hub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External impact Analysis</a:t>
            </a:r>
          </a:p>
          <a:p>
            <a:pPr marL="914400" lvl="1" indent="-228600" rtl="0">
              <a:spcBef>
                <a:spcPts val="0"/>
              </a:spcBef>
              <a:buSzPct val="100000"/>
            </a:pPr>
            <a:r>
              <a:rPr lang="en-US" sz="2400"/>
              <a:t>Influences contributing to societal efficiency and fortunate environmental developments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Conclusions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Financially</a:t>
            </a: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feasible</a:t>
            </a:r>
            <a:endParaRPr lang="nl-NL" dirty="0"/>
          </a:p>
          <a:p>
            <a:pPr>
              <a:spcBef>
                <a:spcPts val="0"/>
              </a:spcBef>
            </a:pP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</a:t>
            </a: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optimal</a:t>
            </a: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locations</a:t>
            </a: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identified</a:t>
            </a: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inner-city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Transition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Hub project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implementation</a:t>
            </a:r>
            <a:endParaRPr lang="nl-NL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r>
              <a:rPr lang="nl-NL" dirty="0" smtClean="0"/>
              <a:t> </a:t>
            </a:r>
            <a:r>
              <a:rPr lang="nl-NL" dirty="0" err="1" smtClean="0"/>
              <a:t>Revolutionairy</a:t>
            </a:r>
            <a:r>
              <a:rPr lang="nl-NL" dirty="0" smtClean="0"/>
              <a:t> new way of </a:t>
            </a:r>
            <a:r>
              <a:rPr lang="nl-NL" dirty="0" err="1" smtClean="0"/>
              <a:t>designing</a:t>
            </a:r>
            <a:r>
              <a:rPr lang="nl-NL" dirty="0" smtClean="0"/>
              <a:t> </a:t>
            </a:r>
            <a:r>
              <a:rPr lang="nl-NL" dirty="0" err="1" smtClean="0"/>
              <a:t>city</a:t>
            </a:r>
            <a:r>
              <a:rPr lang="nl-NL" dirty="0" smtClean="0"/>
              <a:t> </a:t>
            </a:r>
            <a:r>
              <a:rPr lang="nl-NL" dirty="0" err="1" smtClean="0"/>
              <a:t>mobility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comprehensive</a:t>
            </a:r>
            <a:r>
              <a:rPr lang="nl-NL" dirty="0"/>
              <a:t> </a:t>
            </a:r>
            <a:r>
              <a:rPr lang="nl-NL" dirty="0" err="1" smtClean="0"/>
              <a:t>Transition</a:t>
            </a:r>
            <a:r>
              <a:rPr lang="nl-NL" dirty="0" smtClean="0"/>
              <a:t> Hub</a:t>
            </a:r>
          </a:p>
          <a:p>
            <a:pPr>
              <a:spcBef>
                <a:spcPts val="0"/>
              </a:spcBef>
            </a:pPr>
            <a:r>
              <a:rPr lang="nl-NL" sz="32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20-50% of CO2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particulates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emissions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 the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inner-city</a:t>
            </a:r>
            <a:endParaRPr lang="nl-NL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nl-NL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nl-NL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lang="nl-NL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</a:pP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300" cy="644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Financial Feasibility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457200" y="14176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400"/>
              <a:t>Comprehensive research conducted to estimate/predict financial results for project (life expectancy = 20 years):</a:t>
            </a:r>
          </a:p>
          <a:p>
            <a:pPr marL="914400" marR="0" lvl="1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300"/>
              <a:t>Cash Flow Analysis (estimated cash in-and outflows)</a:t>
            </a:r>
          </a:p>
          <a:p>
            <a:pPr marL="914400" marR="0" lvl="1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300"/>
              <a:t>Scenario Analysis (assess possible unfavorable scenarios)</a:t>
            </a:r>
          </a:p>
          <a:p>
            <a:pPr marL="914400" marR="0" lvl="1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sz="2300"/>
              <a:t>Sensitivity Analysis (assess possible volatility in parameters)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endParaRPr sz="2400"/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sz="2000"/>
              <a:t>General remarks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2000"/>
              <a:t>Transition Hub cheaper to build relative to conventional parkings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2000"/>
              <a:t>In mobility industry initial investments are large but this project is of durable (&gt;20 years) and sustainable nature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2000"/>
              <a:t>Disrupting market with project can possibly lead to large growth potentials and innovation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Financial Feasibility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330225"/>
            <a:ext cx="8229600" cy="479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sz="2400" dirty="0"/>
              <a:t>Results: Financial indicators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 dirty="0"/>
              <a:t>IRR: 13% (benchmark similar projects: between 10% and 20%)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 dirty="0" smtClean="0"/>
              <a:t>Net Present Value: </a:t>
            </a:r>
            <a:r>
              <a:rPr lang="en-US" dirty="0"/>
              <a:t>€2,986,336.43 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 dirty="0" smtClean="0"/>
              <a:t>Payback Period: </a:t>
            </a:r>
            <a:r>
              <a:rPr lang="en-US" dirty="0"/>
              <a:t>7.9 years (reasonable)</a:t>
            </a:r>
          </a:p>
          <a:p>
            <a:pPr marL="457200" marR="0" lvl="0" indent="0" algn="l" rtl="0">
              <a:spcBef>
                <a:spcPts val="0"/>
              </a:spcBef>
              <a:buNone/>
            </a:pPr>
            <a:endParaRPr sz="1400" dirty="0"/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sz="2400" dirty="0"/>
              <a:t>Conclusion: Project is financially feasible and thus attractive in financial terms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/>
          </a:p>
          <a:p>
            <a:pPr marL="0" marR="0" indent="0" algn="l" rtl="0">
              <a:spcBef>
                <a:spcPts val="0"/>
              </a:spcBef>
              <a:buNone/>
            </a:pPr>
            <a:r>
              <a:rPr lang="en-US" sz="2400" dirty="0"/>
              <a:t>*Remark: 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sz="1800" dirty="0"/>
              <a:t>Financial results strongly depending on finance costs → Financial resources should be low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sz="1800" dirty="0"/>
              <a:t>Revenues strongly depending on short-term parking customers → innovative transition hub requires optimal promotion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/>
          </a:p>
          <a:p>
            <a:pPr marL="457200" marR="0" lvl="0" indent="0" algn="l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</a:t>
            </a:r>
            <a:r>
              <a:rPr lang="en-US"/>
              <a:t>desirability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Strategic desirability</a:t>
            </a:r>
          </a:p>
          <a:p>
            <a:pPr marL="914400" lvl="1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Price superiority</a:t>
            </a:r>
          </a:p>
          <a:p>
            <a:pPr marL="914400" lvl="1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Distance superiority</a:t>
            </a:r>
          </a:p>
          <a:p>
            <a:pPr marL="914400" lvl="1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Time superiority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Location desirability</a:t>
            </a:r>
          </a:p>
          <a:p>
            <a:pPr marL="914400" lvl="1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In line with zoning policies</a:t>
            </a:r>
          </a:p>
          <a:p>
            <a:pPr marL="914400" lvl="1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At points of congestion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Market desirability</a:t>
            </a:r>
          </a:p>
          <a:p>
            <a:pPr marL="914400" lvl="1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Need for innovation in rusty market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Strategic </a:t>
            </a:r>
            <a:r>
              <a:rPr lang="en-US"/>
              <a:t>desirability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6" y="0"/>
            <a:ext cx="9192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7513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Shape 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799" y="18647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NL" dirty="0" smtClean="0"/>
              <a:t>The </a:t>
            </a:r>
            <a:r>
              <a:rPr lang="nl-NL" dirty="0" err="1" smtClean="0"/>
              <a:t>Transition</a:t>
            </a:r>
            <a:r>
              <a:rPr lang="nl-NL" dirty="0" smtClean="0"/>
              <a:t> Hub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sz="272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5" y="1842970"/>
            <a:ext cx="7983064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434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impact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/>
              <a:t>Road pressure diminishes</a:t>
            </a:r>
          </a:p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/>
              <a:t>CO2 emission lowers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Particulates emission lowers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Better throughput of cars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Usage of electrically powered vehicles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Catalyzation of transport innovations</a:t>
            </a:r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indent="0" rtl="0">
              <a:spcBef>
                <a:spcPts val="0"/>
              </a:spcBef>
              <a:buNone/>
            </a:pPr>
            <a:endParaRPr/>
          </a:p>
          <a:p>
            <a:pPr marL="0" marR="0" indent="0" algn="l" rtl="0">
              <a:spcBef>
                <a:spcPts val="0"/>
              </a:spcBef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impact Rotterdam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dirty="0"/>
              <a:t>Substantial reduction in </a:t>
            </a:r>
            <a:r>
              <a:rPr lang="en-US" dirty="0" smtClean="0"/>
              <a:t>congestion issue</a:t>
            </a:r>
            <a:endParaRPr lang="en-US" dirty="0"/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3200" dirty="0"/>
              <a:t>Causes inner-city dispersion of traffic 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dirty="0"/>
              <a:t>Reduction in CO</a:t>
            </a:r>
            <a:r>
              <a:rPr lang="en-US" baseline="-25000" dirty="0"/>
              <a:t>2</a:t>
            </a:r>
            <a:r>
              <a:rPr lang="en-US" dirty="0"/>
              <a:t> emission 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3200" dirty="0"/>
              <a:t>Project promotes use of </a:t>
            </a:r>
            <a:r>
              <a:rPr lang="en-US" sz="3200" dirty="0" smtClean="0"/>
              <a:t>electric vehicles </a:t>
            </a:r>
            <a:endParaRPr lang="en-US" sz="3200" dirty="0"/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en-US" dirty="0"/>
              <a:t>Reduction on occupied land area for </a:t>
            </a:r>
            <a:r>
              <a:rPr lang="en-US" dirty="0" err="1"/>
              <a:t>parkings</a:t>
            </a:r>
            <a:endParaRPr lang="en-US" dirty="0"/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3200" dirty="0"/>
              <a:t>Savings on highly desired land space (downtown) which can be used to exploit </a:t>
            </a:r>
            <a:r>
              <a:rPr lang="en-US" sz="3200" dirty="0" smtClean="0"/>
              <a:t>favorable business </a:t>
            </a:r>
            <a:r>
              <a:rPr lang="en-US" sz="3200" dirty="0"/>
              <a:t>opportunities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dirty="0"/>
          </a:p>
          <a:p>
            <a:pPr marL="914400" marR="0" lvl="0" indent="0" algn="l" rtl="0">
              <a:spcBef>
                <a:spcPts val="0"/>
              </a:spcBef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impact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/>
              <a:t>Transition Hub concept ready for implementation on large, global-scale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2400"/>
              <a:t>Attractive for metropolitan areas with lots of congestion and mobility issues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2400"/>
              <a:t>Governments continuously attempt to improve mobility and efficiency of land area usage</a:t>
            </a:r>
          </a:p>
          <a:p>
            <a:pPr marL="914400" marR="0" lvl="1" indent="-228600" algn="l" rtl="0">
              <a:spcBef>
                <a:spcPts val="0"/>
              </a:spcBef>
              <a:buSzPct val="100000"/>
            </a:pPr>
            <a:r>
              <a:rPr lang="en-US" sz="2400"/>
              <a:t>Businesses profit from mobility advances and can reap benefits from the spillover effects of innovation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 development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nl-NL" sz="32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Developing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Wheelie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OlegO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nl-NL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commercial </a:t>
            </a:r>
            <a:r>
              <a:rPr lang="nl-NL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</a:t>
            </a:r>
            <a:endParaRPr lang="nl-NL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nl-NL" dirty="0"/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nl-NL" dirty="0" err="1" smtClean="0">
                <a:sym typeface="Wingdings" panose="05000000000000000000" pitchFamily="2" charset="2"/>
              </a:rPr>
              <a:t>Raising</a:t>
            </a:r>
            <a:r>
              <a:rPr lang="nl-NL" dirty="0" smtClean="0">
                <a:sym typeface="Wingdings" panose="05000000000000000000" pitchFamily="2" charset="2"/>
              </a:rPr>
              <a:t> funds </a:t>
            </a:r>
            <a:r>
              <a:rPr lang="nl-NL" dirty="0" err="1" smtClean="0">
                <a:sym typeface="Wingdings" panose="05000000000000000000" pitchFamily="2" charset="2"/>
              </a:rPr>
              <a:t>to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facilitate</a:t>
            </a:r>
            <a:r>
              <a:rPr lang="nl-NL" dirty="0" smtClean="0">
                <a:sym typeface="Wingdings" panose="05000000000000000000" pitchFamily="2" charset="2"/>
              </a:rPr>
              <a:t> the project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nl-NL" dirty="0" smtClean="0">
                <a:sym typeface="Wingdings" panose="05000000000000000000" pitchFamily="2" charset="2"/>
              </a:rPr>
              <a:t>Test on small </a:t>
            </a:r>
            <a:r>
              <a:rPr lang="nl-NL" dirty="0" err="1" smtClean="0">
                <a:sym typeface="Wingdings" panose="05000000000000000000" pitchFamily="2" charset="2"/>
              </a:rPr>
              <a:t>scale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with</a:t>
            </a:r>
            <a:r>
              <a:rPr lang="nl-NL" dirty="0" smtClean="0">
                <a:sym typeface="Wingdings" panose="05000000000000000000" pitchFamily="2" charset="2"/>
              </a:rPr>
              <a:t> a </a:t>
            </a:r>
            <a:r>
              <a:rPr lang="nl-NL" dirty="0" err="1" smtClean="0">
                <a:sym typeface="Wingdings" panose="05000000000000000000" pitchFamily="2" charset="2"/>
              </a:rPr>
              <a:t>Transition</a:t>
            </a:r>
            <a:r>
              <a:rPr lang="nl-NL" dirty="0" smtClean="0">
                <a:sym typeface="Wingdings" panose="05000000000000000000" pitchFamily="2" charset="2"/>
              </a:rPr>
              <a:t> Hub </a:t>
            </a:r>
            <a:r>
              <a:rPr lang="nl-NL" dirty="0" err="1" smtClean="0">
                <a:sym typeface="Wingdings" panose="05000000000000000000" pitchFamily="2" charset="2"/>
              </a:rPr>
              <a:t>and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techonological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adittions</a:t>
            </a:r>
            <a:r>
              <a:rPr lang="nl-NL" dirty="0" smtClean="0">
                <a:sym typeface="Wingdings" panose="05000000000000000000" pitchFamily="2" charset="2"/>
              </a:rPr>
              <a:t>(</a:t>
            </a:r>
            <a:r>
              <a:rPr lang="nl-NL" dirty="0" err="1" smtClean="0">
                <a:sym typeface="Wingdings" panose="05000000000000000000" pitchFamily="2" charset="2"/>
              </a:rPr>
              <a:t>apps</a:t>
            </a:r>
            <a:r>
              <a:rPr lang="nl-NL" dirty="0" smtClean="0">
                <a:sym typeface="Wingdings" panose="05000000000000000000" pitchFamily="2" charset="2"/>
              </a:rPr>
              <a:t>)</a:t>
            </a: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lang="nl-NL" dirty="0">
              <a:sym typeface="Wingdings" panose="05000000000000000000" pitchFamily="2" charset="2"/>
            </a:endParaRPr>
          </a:p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nl-NL" dirty="0" err="1" smtClean="0">
                <a:sym typeface="Wingdings" panose="05000000000000000000" pitchFamily="2" charset="2"/>
              </a:rPr>
              <a:t>Fully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implementing</a:t>
            </a:r>
            <a:r>
              <a:rPr lang="nl-NL" dirty="0" smtClean="0">
                <a:sym typeface="Wingdings" panose="05000000000000000000" pitchFamily="2" charset="2"/>
              </a:rPr>
              <a:t> </a:t>
            </a:r>
            <a:r>
              <a:rPr lang="nl-NL" dirty="0" err="1" smtClean="0">
                <a:sym typeface="Wingdings" panose="05000000000000000000" pitchFamily="2" charset="2"/>
              </a:rPr>
              <a:t>Transition</a:t>
            </a:r>
            <a:r>
              <a:rPr lang="nl-NL" dirty="0" smtClean="0">
                <a:sym typeface="Wingdings" panose="05000000000000000000" pitchFamily="2" charset="2"/>
              </a:rPr>
              <a:t> Hub Rotterdam</a:t>
            </a:r>
            <a:endParaRPr sz="3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130900" y="5150525"/>
            <a:ext cx="3355199" cy="1079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3600" b="1" dirty="0"/>
          </a:p>
        </p:txBody>
      </p:sp>
      <p:sp>
        <p:nvSpPr>
          <p:cNvPr id="198" name="Shape 198"/>
          <p:cNvSpPr txBox="1"/>
          <p:nvPr/>
        </p:nvSpPr>
        <p:spPr>
          <a:xfrm>
            <a:off x="1497105" y="2688063"/>
            <a:ext cx="2822999" cy="137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85529527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542971" y="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NL" dirty="0" err="1" smtClean="0"/>
              <a:t>Flexible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/>
              <a:t>M</a:t>
            </a:r>
            <a:r>
              <a:rPr lang="nl-NL" dirty="0" err="1" smtClean="0"/>
              <a:t>odality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sz="272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1" y="1068152"/>
            <a:ext cx="8198276" cy="5797353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4" y="257851"/>
            <a:ext cx="3025775" cy="552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3331" y="1470024"/>
            <a:ext cx="416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 err="1" smtClean="0">
                <a:latin typeface="Calibri" panose="020F0502020204030204" pitchFamily="34" charset="0"/>
              </a:rPr>
              <a:t>Cheap</a:t>
            </a:r>
            <a:r>
              <a:rPr lang="nl-NL" sz="1800" b="1" dirty="0" smtClean="0">
                <a:latin typeface="Calibri" panose="020F0502020204030204" pitchFamily="34" charset="0"/>
              </a:rPr>
              <a:t> &amp; Easy </a:t>
            </a:r>
            <a:r>
              <a:rPr lang="nl-NL" sz="1800" b="1" dirty="0" err="1" smtClean="0">
                <a:latin typeface="Calibri" panose="020F0502020204030204" pitchFamily="34" charset="0"/>
              </a:rPr>
              <a:t>to</a:t>
            </a:r>
            <a:r>
              <a:rPr lang="nl-NL" sz="1800" b="1" dirty="0" smtClean="0">
                <a:latin typeface="Calibri" panose="020F0502020204030204" pitchFamily="34" charset="0"/>
              </a:rPr>
              <a:t> </a:t>
            </a:r>
            <a:r>
              <a:rPr lang="nl-NL" sz="1800" b="1" dirty="0" err="1" smtClean="0">
                <a:latin typeface="Calibri" panose="020F0502020204030204" pitchFamily="34" charset="0"/>
              </a:rPr>
              <a:t>Build</a:t>
            </a:r>
            <a:r>
              <a:rPr lang="nl-NL" sz="1800" b="1" dirty="0" smtClean="0">
                <a:latin typeface="Calibri" panose="020F0502020204030204" pitchFamily="34" charset="0"/>
              </a:rPr>
              <a:t> </a:t>
            </a:r>
            <a:r>
              <a:rPr lang="nl-NL" sz="1800" b="1" dirty="0" err="1" smtClean="0">
                <a:latin typeface="Calibri" panose="020F0502020204030204" pitchFamily="34" charset="0"/>
              </a:rPr>
              <a:t>and</a:t>
            </a:r>
            <a:r>
              <a:rPr lang="nl-NL" sz="1800" b="1" dirty="0" smtClean="0">
                <a:latin typeface="Calibri" panose="020F0502020204030204" pitchFamily="34" charset="0"/>
              </a:rPr>
              <a:t> </a:t>
            </a:r>
            <a:r>
              <a:rPr lang="nl-NL" sz="1800" b="1" dirty="0" err="1" smtClean="0">
                <a:latin typeface="Calibri" panose="020F0502020204030204" pitchFamily="34" charset="0"/>
              </a:rPr>
              <a:t>Dismantle</a:t>
            </a:r>
            <a:endParaRPr lang="nl-NL" sz="18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800" b="1" dirty="0" err="1" smtClean="0">
                <a:latin typeface="Calibri" panose="020F0502020204030204" pitchFamily="34" charset="0"/>
              </a:rPr>
              <a:t>Modality</a:t>
            </a:r>
            <a:r>
              <a:rPr lang="nl-NL" sz="1800" b="1" dirty="0" smtClean="0">
                <a:latin typeface="Calibri" panose="020F0502020204030204" pitchFamily="34" charset="0"/>
              </a:rPr>
              <a:t>: </a:t>
            </a:r>
            <a:r>
              <a:rPr lang="nl-NL" sz="1800" b="1" dirty="0" err="1" smtClean="0">
                <a:latin typeface="Calibri" panose="020F0502020204030204" pitchFamily="34" charset="0"/>
              </a:rPr>
              <a:t>usable</a:t>
            </a:r>
            <a:r>
              <a:rPr lang="nl-NL" sz="1800" b="1" dirty="0" smtClean="0">
                <a:latin typeface="Calibri" panose="020F0502020204030204" pitchFamily="34" charset="0"/>
              </a:rPr>
              <a:t> </a:t>
            </a:r>
            <a:r>
              <a:rPr lang="nl-NL" sz="1800" b="1" dirty="0" err="1" smtClean="0">
                <a:latin typeface="Calibri" panose="020F0502020204030204" pitchFamily="34" charset="0"/>
              </a:rPr>
              <a:t>for</a:t>
            </a:r>
            <a:r>
              <a:rPr lang="nl-NL" sz="1800" b="1" dirty="0" smtClean="0">
                <a:latin typeface="Calibri" panose="020F0502020204030204" pitchFamily="34" charset="0"/>
              </a:rPr>
              <a:t> a </a:t>
            </a:r>
            <a:r>
              <a:rPr lang="nl-NL" sz="1800" b="1" dirty="0" err="1" smtClean="0">
                <a:latin typeface="Calibri" panose="020F0502020204030204" pitchFamily="34" charset="0"/>
              </a:rPr>
              <a:t>wide</a:t>
            </a:r>
            <a:r>
              <a:rPr lang="nl-NL" sz="1800" b="1" dirty="0" smtClean="0">
                <a:latin typeface="Calibri" panose="020F0502020204030204" pitchFamily="34" charset="0"/>
              </a:rPr>
              <a:t> area of </a:t>
            </a:r>
            <a:r>
              <a:rPr lang="nl-NL" sz="1800" b="1" dirty="0" err="1" smtClean="0">
                <a:latin typeface="Calibri" panose="020F0502020204030204" pitchFamily="34" charset="0"/>
              </a:rPr>
              <a:t>activities</a:t>
            </a:r>
            <a:r>
              <a:rPr lang="nl-NL" sz="1800" b="1" dirty="0" smtClean="0">
                <a:latin typeface="Calibri" panose="020F0502020204030204" pitchFamily="34" charset="0"/>
              </a:rPr>
              <a:t>, </a:t>
            </a:r>
            <a:r>
              <a:rPr lang="nl-NL" sz="1800" b="1" dirty="0" err="1" smtClean="0">
                <a:latin typeface="Calibri" panose="020F0502020204030204" pitchFamily="34" charset="0"/>
              </a:rPr>
              <a:t>such</a:t>
            </a:r>
            <a:r>
              <a:rPr lang="nl-NL" sz="1800" b="1" dirty="0" smtClean="0">
                <a:latin typeface="Calibri" panose="020F0502020204030204" pitchFamily="34" charset="0"/>
              </a:rPr>
              <a:t> as </a:t>
            </a:r>
            <a:r>
              <a:rPr lang="nl-NL" sz="1800" b="1" dirty="0" err="1" smtClean="0">
                <a:latin typeface="Calibri" panose="020F0502020204030204" pitchFamily="34" charset="0"/>
              </a:rPr>
              <a:t>housing</a:t>
            </a:r>
            <a:r>
              <a:rPr lang="nl-NL" sz="1800" b="1" dirty="0" smtClean="0">
                <a:latin typeface="Calibri" panose="020F0502020204030204" pitchFamily="34" charset="0"/>
              </a:rPr>
              <a:t>, offices.</a:t>
            </a:r>
            <a:endParaRPr lang="en-US" sz="1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2625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799" y="18647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nl-NL" dirty="0" smtClean="0"/>
              <a:t>The </a:t>
            </a:r>
            <a:r>
              <a:rPr lang="nl-NL" dirty="0" err="1" smtClean="0"/>
              <a:t>Transition</a:t>
            </a:r>
            <a:r>
              <a:rPr lang="nl-NL" dirty="0" smtClean="0"/>
              <a:t> Hub</a:t>
            </a: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sz="272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1" y="810301"/>
            <a:ext cx="8547596" cy="6036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4" y="257851"/>
            <a:ext cx="3025775" cy="552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8201" y="257851"/>
            <a:ext cx="5119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smtClean="0">
                <a:latin typeface="Calibri" panose="020F0502020204030204" pitchFamily="34" charset="0"/>
              </a:rPr>
              <a:t>The </a:t>
            </a:r>
            <a:r>
              <a:rPr lang="nl-NL" sz="3200" dirty="0" err="1" smtClean="0">
                <a:latin typeface="Calibri" panose="020F0502020204030204" pitchFamily="34" charset="0"/>
              </a:rPr>
              <a:t>Wheelie</a:t>
            </a:r>
            <a:endParaRPr lang="nl-NL" sz="32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</a:rPr>
              <a:t>Last </a:t>
            </a:r>
            <a:r>
              <a:rPr lang="nl-NL" sz="2400" b="1" dirty="0" err="1" smtClean="0">
                <a:latin typeface="Calibri" panose="020F0502020204030204" pitchFamily="34" charset="0"/>
              </a:rPr>
              <a:t>mile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purpose</a:t>
            </a:r>
            <a:endParaRPr lang="nl-NL" sz="2400" b="1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</a:rPr>
              <a:t>Portable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err="1" smtClean="0">
                <a:latin typeface="Calibri" panose="020F0502020204030204" pitchFamily="34" charset="0"/>
              </a:rPr>
              <a:t>Used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for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inner-city</a:t>
            </a:r>
            <a:r>
              <a:rPr lang="nl-NL" sz="2400" b="1" dirty="0" smtClean="0">
                <a:latin typeface="Calibri" panose="020F0502020204030204" pitchFamily="34" charset="0"/>
              </a:rPr>
              <a:t> transport</a:t>
            </a:r>
            <a:endParaRPr lang="en-US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811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799" y="186473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lang="en-US" sz="2720" b="0" i="0" u="none" strike="noStrike" cap="none" baseline="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23"/>
            <a:ext cx="9144000" cy="64181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4" y="257851"/>
            <a:ext cx="3025775" cy="5524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6603" y="186473"/>
            <a:ext cx="502237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 err="1" smtClean="0">
                <a:latin typeface="Calibri" panose="020F0502020204030204" pitchFamily="34" charset="0"/>
              </a:rPr>
              <a:t>OlegO</a:t>
            </a:r>
            <a:endParaRPr lang="nl-NL" sz="3200" dirty="0" smtClean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err="1" smtClean="0">
                <a:latin typeface="Calibri" panose="020F0502020204030204" pitchFamily="34" charset="0"/>
              </a:rPr>
              <a:t>Pedestrian</a:t>
            </a:r>
            <a:r>
              <a:rPr lang="nl-NL" sz="2400" b="1" dirty="0" smtClean="0">
                <a:latin typeface="Calibri" panose="020F0502020204030204" pitchFamily="34" charset="0"/>
              </a:rPr>
              <a:t> Lane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 smtClean="0">
                <a:latin typeface="Calibri" panose="020F0502020204030204" pitchFamily="34" charset="0"/>
              </a:rPr>
              <a:t>Parking </a:t>
            </a:r>
            <a:r>
              <a:rPr lang="nl-NL" sz="2400" b="1" dirty="0" err="1" smtClean="0">
                <a:latin typeface="Calibri" panose="020F0502020204030204" pitchFamily="34" charset="0"/>
              </a:rPr>
              <a:t>to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Destination</a:t>
            </a:r>
            <a:r>
              <a:rPr lang="nl-NL" sz="2400" b="1" dirty="0" smtClean="0">
                <a:latin typeface="Calibri" panose="020F0502020204030204" pitchFamily="34" charset="0"/>
              </a:rPr>
              <a:t> </a:t>
            </a:r>
            <a:r>
              <a:rPr lang="nl-NL" sz="2400" b="1" dirty="0" err="1" smtClean="0">
                <a:latin typeface="Calibri" panose="020F0502020204030204" pitchFamily="34" charset="0"/>
              </a:rPr>
              <a:t>Purpose</a:t>
            </a:r>
            <a:endParaRPr lang="nl-NL" sz="2400" b="1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397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Inner-city mobility in 21</a:t>
            </a:r>
            <a:r>
              <a:rPr lang="en-US" sz="4400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century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smtClean="0"/>
              <a:t>Paper on Working</a:t>
            </a:r>
            <a:r>
              <a:rPr lang="en-US" dirty="0"/>
              <a:t>, Living, Consuming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dirty="0"/>
              <a:t>Increasing agglomeration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dirty="0"/>
              <a:t>Increasing importance of </a:t>
            </a:r>
            <a:r>
              <a:rPr lang="en-US" dirty="0" err="1"/>
              <a:t>centre’s</a:t>
            </a:r>
            <a:r>
              <a:rPr lang="en-US" dirty="0"/>
              <a:t> livelihood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dirty="0"/>
              <a:t>Increasing importance of ‘city responsibility’ towards environmental issues</a:t>
            </a:r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dirty="0"/>
              <a:t>Cities face mobility challenges as well as mobility opportunities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</a:t>
            </a:r>
            <a:r>
              <a:rPr lang="en-US"/>
              <a:t> statements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199" y="1600199"/>
            <a:ext cx="8797925" cy="5527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68300" algn="l" rtl="0">
              <a:spcBef>
                <a:spcPts val="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Congestion issues causing economic losses</a:t>
            </a:r>
          </a:p>
          <a:p>
            <a:pPr marL="342900" marR="0" lvl="0" indent="-36830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</a:t>
            </a:r>
            <a:r>
              <a:rPr lang="en-US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emissions causing climate change</a:t>
            </a:r>
          </a:p>
          <a:p>
            <a:pPr marL="342900" marR="0" lvl="0" indent="-36830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Mobility management causing efficiency losses</a:t>
            </a:r>
          </a:p>
          <a:p>
            <a:pPr marL="342900" marR="0" lvl="0" indent="-368300" algn="l" rtl="0">
              <a:spcBef>
                <a:spcPts val="560"/>
              </a:spcBef>
              <a:buClr>
                <a:schemeClr val="dk1"/>
              </a:buClr>
              <a:buSzPct val="100000"/>
              <a:buFont typeface="Noto Symbol"/>
              <a:buChar char="➢"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Smog &amp; particulates causing health problems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Economic losses estimated at € 0.67 per km.</a:t>
            </a:r>
            <a:r>
              <a:rPr lang="en-US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</a:pPr>
            <a:endParaRPr b="0" i="0" u="none" strike="noStrike" cap="none" baseline="30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endParaRPr baseline="30000"/>
          </a:p>
          <a:p>
            <a: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</a:pPr>
            <a:endParaRPr baseline="30000"/>
          </a:p>
          <a:p>
            <a:pPr marL="0" marR="0" lvl="0" indent="0" algn="l" rtl="0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r>
              <a:rPr lang="en-US" sz="1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Calculated in Copenhagen.</a:t>
            </a:r>
          </a:p>
          <a:p>
            <a:pPr marL="342900" marR="0" lvl="0" indent="-165100" algn="l" rtl="0">
              <a:spcBef>
                <a:spcPts val="560"/>
              </a:spcBef>
              <a:buClr>
                <a:schemeClr val="dk1"/>
              </a:buClr>
              <a:buFont typeface="Noto Symbol"/>
              <a:buNone/>
            </a:pPr>
            <a:endParaRPr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/>
              <a:t>Solutions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</a:pPr>
            <a:r>
              <a:rPr lang="en-US"/>
              <a:t>Integral solution; rethinking mobility from beginning to end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Realisation possible within current infrastructure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Economically feasible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Strategically desirable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/>
              <a:t>Environmental impact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20187" cy="644768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-182504" y="228600"/>
            <a:ext cx="9485194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Practical </a:t>
            </a:r>
            <a:r>
              <a:rPr lang="en-US" dirty="0" smtClean="0"/>
              <a:t>proposals: The Transition Hub</a:t>
            </a:r>
            <a:endParaRPr lang="en-US" dirty="0"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</a:pPr>
            <a:r>
              <a:rPr lang="en-US" dirty="0"/>
              <a:t>Flexible </a:t>
            </a:r>
            <a:r>
              <a:rPr lang="en-US" dirty="0" err="1"/>
              <a:t>parkings</a:t>
            </a:r>
            <a:endParaRPr lang="en-US" dirty="0"/>
          </a:p>
          <a:p>
            <a:pPr marL="914400" marR="0" lvl="1" indent="-228600" algn="l" rtl="0">
              <a:spcBef>
                <a:spcPts val="0"/>
              </a:spcBef>
            </a:pPr>
            <a:r>
              <a:rPr lang="en-US" dirty="0"/>
              <a:t>Modular building process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 dirty="0" err="1"/>
              <a:t>Strategical</a:t>
            </a:r>
            <a:r>
              <a:rPr lang="en-US" dirty="0"/>
              <a:t> positioning</a:t>
            </a:r>
          </a:p>
          <a:p>
            <a:pPr marL="914400" marR="0" lvl="1" indent="-228600" algn="l" rtl="0">
              <a:spcBef>
                <a:spcPts val="0"/>
              </a:spcBef>
            </a:pPr>
            <a:r>
              <a:rPr lang="en-US" dirty="0"/>
              <a:t>Superior building structure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dirty="0"/>
              <a:t>Wheelie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Portable design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Last mile purpose</a:t>
            </a:r>
          </a:p>
          <a:p>
            <a:pPr marL="457200" lvl="0" indent="-228600" rtl="0">
              <a:spcBef>
                <a:spcPts val="0"/>
              </a:spcBef>
              <a:buSzPct val="100000"/>
              <a:buFont typeface="Calibri"/>
            </a:pPr>
            <a:r>
              <a:rPr lang="en-US" dirty="0" err="1"/>
              <a:t>OlegO</a:t>
            </a:r>
            <a:endParaRPr lang="en-US" dirty="0"/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Pedestrian lane parking 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-US" dirty="0"/>
              <a:t>Parking to destination purpose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751</Words>
  <Application>Microsoft Office PowerPoint</Application>
  <PresentationFormat>On-screen Show (4:3)</PresentationFormat>
  <Paragraphs>160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Wingdings</vt:lpstr>
      <vt:lpstr>Arial</vt:lpstr>
      <vt:lpstr>Noto Symbol</vt:lpstr>
      <vt:lpstr>Office Theme</vt:lpstr>
      <vt:lpstr>Mobility Solutions for the 21st Century </vt:lpstr>
      <vt:lpstr>The Transition Hub</vt:lpstr>
      <vt:lpstr>Flexible and Modality</vt:lpstr>
      <vt:lpstr>The Transition Hub</vt:lpstr>
      <vt:lpstr>PowerPoint Presentation</vt:lpstr>
      <vt:lpstr>Inner-city mobility in 21st century</vt:lpstr>
      <vt:lpstr>Problem statements</vt:lpstr>
      <vt:lpstr>Solutions</vt:lpstr>
      <vt:lpstr>Practical proposals: The Transition Hub</vt:lpstr>
      <vt:lpstr>Product development</vt:lpstr>
      <vt:lpstr>Characteristics of solutions</vt:lpstr>
      <vt:lpstr>Research team</vt:lpstr>
      <vt:lpstr>Research team</vt:lpstr>
      <vt:lpstr>Analysis</vt:lpstr>
      <vt:lpstr>Conclusions</vt:lpstr>
      <vt:lpstr>Financial Feasibility</vt:lpstr>
      <vt:lpstr>Financial Feasibility</vt:lpstr>
      <vt:lpstr>Strategic desirability</vt:lpstr>
      <vt:lpstr>Strategic desirability</vt:lpstr>
      <vt:lpstr>Environmental impact</vt:lpstr>
      <vt:lpstr>Economic impact Rotterdam</vt:lpstr>
      <vt:lpstr>Global impact</vt:lpstr>
      <vt:lpstr>Product development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 Solutions for the 21st Century</dc:title>
  <dc:creator>Koen van Lieshout</dc:creator>
  <cp:lastModifiedBy>Koen van Lieshout</cp:lastModifiedBy>
  <cp:revision>9</cp:revision>
  <dcterms:modified xsi:type="dcterms:W3CDTF">2015-11-22T16:50:45Z</dcterms:modified>
</cp:coreProperties>
</file>